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33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11" d="100"/>
          <a:sy n="111" d="100"/>
        </p:scale>
        <p:origin x="85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FBFF36-5B30-4186-AFFC-034E38D873F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98AAFFE-E144-4E03-B924-1684A61F9F5D}">
      <dgm:prSet phldrT="[Text]"/>
      <dgm:spPr/>
      <dgm:t>
        <a:bodyPr/>
        <a:lstStyle/>
        <a:p>
          <a:r>
            <a:rPr lang="de-DE" dirty="0"/>
            <a:t>Check null </a:t>
          </a:r>
          <a:r>
            <a:rPr lang="de-DE" dirty="0" err="1"/>
            <a:t>values</a:t>
          </a:r>
          <a:endParaRPr lang="en-US" dirty="0"/>
        </a:p>
      </dgm:t>
    </dgm:pt>
    <dgm:pt modelId="{39311190-2B33-48FE-9FB1-56D3DE94CD32}" type="parTrans" cxnId="{7ED30F61-C7F5-4991-A797-D9E5BDF77B16}">
      <dgm:prSet/>
      <dgm:spPr/>
      <dgm:t>
        <a:bodyPr/>
        <a:lstStyle/>
        <a:p>
          <a:endParaRPr lang="en-US"/>
        </a:p>
      </dgm:t>
    </dgm:pt>
    <dgm:pt modelId="{DE791EC5-FDC7-4CEE-AD0A-0F52B3C50028}" type="sibTrans" cxnId="{7ED30F61-C7F5-4991-A797-D9E5BDF77B16}">
      <dgm:prSet/>
      <dgm:spPr/>
      <dgm:t>
        <a:bodyPr/>
        <a:lstStyle/>
        <a:p>
          <a:endParaRPr lang="en-US"/>
        </a:p>
      </dgm:t>
    </dgm:pt>
    <dgm:pt modelId="{BC8337A4-478F-497E-9CA2-6DA394FA9DDA}">
      <dgm:prSet phldrT="[Text]"/>
      <dgm:spPr/>
      <dgm:t>
        <a:bodyPr/>
        <a:lstStyle/>
        <a:p>
          <a:r>
            <a:rPr lang="de-DE" dirty="0" err="1"/>
            <a:t>Calculate</a:t>
          </a:r>
          <a:r>
            <a:rPr lang="de-DE" dirty="0"/>
            <a:t> </a:t>
          </a:r>
          <a:r>
            <a:rPr lang="de-DE" dirty="0" err="1"/>
            <a:t>launches</a:t>
          </a:r>
          <a:r>
            <a:rPr lang="de-DE" dirty="0"/>
            <a:t> per Site</a:t>
          </a:r>
          <a:endParaRPr lang="en-US" dirty="0"/>
        </a:p>
      </dgm:t>
    </dgm:pt>
    <dgm:pt modelId="{EC1B1B5D-9D4D-468A-8F2A-C586AC82393C}" type="parTrans" cxnId="{6DD049C1-F383-48A6-AD7D-34F2D00DFDBA}">
      <dgm:prSet/>
      <dgm:spPr/>
      <dgm:t>
        <a:bodyPr/>
        <a:lstStyle/>
        <a:p>
          <a:endParaRPr lang="en-US"/>
        </a:p>
      </dgm:t>
    </dgm:pt>
    <dgm:pt modelId="{25FA1421-BE2A-4DC7-832E-5D18109CE2FC}" type="sibTrans" cxnId="{6DD049C1-F383-48A6-AD7D-34F2D00DFDBA}">
      <dgm:prSet/>
      <dgm:spPr/>
      <dgm:t>
        <a:bodyPr/>
        <a:lstStyle/>
        <a:p>
          <a:endParaRPr lang="en-US"/>
        </a:p>
      </dgm:t>
    </dgm:pt>
    <dgm:pt modelId="{A999F770-2F4E-4261-9E1B-ED5827845A36}">
      <dgm:prSet phldrT="[Text]"/>
      <dgm:spPr/>
      <dgm:t>
        <a:bodyPr/>
        <a:lstStyle/>
        <a:p>
          <a:r>
            <a:rPr lang="de-DE" dirty="0" err="1"/>
            <a:t>Calculate</a:t>
          </a:r>
          <a:r>
            <a:rPr lang="de-DE" dirty="0"/>
            <a:t> </a:t>
          </a:r>
          <a:r>
            <a:rPr lang="de-DE" dirty="0" err="1"/>
            <a:t>number</a:t>
          </a:r>
          <a:r>
            <a:rPr lang="de-DE" dirty="0"/>
            <a:t> and </a:t>
          </a:r>
          <a:r>
            <a:rPr lang="de-DE" dirty="0" err="1"/>
            <a:t>occurence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each</a:t>
          </a:r>
          <a:r>
            <a:rPr lang="de-DE" dirty="0"/>
            <a:t> </a:t>
          </a:r>
          <a:r>
            <a:rPr lang="de-DE" dirty="0" err="1"/>
            <a:t>orbit</a:t>
          </a:r>
          <a:r>
            <a:rPr lang="de-DE" dirty="0"/>
            <a:t>.</a:t>
          </a:r>
          <a:endParaRPr lang="en-US" dirty="0"/>
        </a:p>
      </dgm:t>
    </dgm:pt>
    <dgm:pt modelId="{A69A987C-91BE-4E20-AC61-F6F161C66548}" type="parTrans" cxnId="{0DD3E89A-5561-43DF-9DC6-17F8CE42B488}">
      <dgm:prSet/>
      <dgm:spPr/>
      <dgm:t>
        <a:bodyPr/>
        <a:lstStyle/>
        <a:p>
          <a:endParaRPr lang="en-US"/>
        </a:p>
      </dgm:t>
    </dgm:pt>
    <dgm:pt modelId="{4E833557-462F-4CFC-8002-B4CFCADF5693}" type="sibTrans" cxnId="{0DD3E89A-5561-43DF-9DC6-17F8CE42B488}">
      <dgm:prSet/>
      <dgm:spPr/>
      <dgm:t>
        <a:bodyPr/>
        <a:lstStyle/>
        <a:p>
          <a:endParaRPr lang="en-US"/>
        </a:p>
      </dgm:t>
    </dgm:pt>
    <dgm:pt modelId="{1948E92D-D6C9-4385-980F-68E033C0CC62}">
      <dgm:prSet/>
      <dgm:spPr/>
      <dgm:t>
        <a:bodyPr/>
        <a:lstStyle/>
        <a:p>
          <a:r>
            <a:rPr lang="en-US" b="0" i="0" dirty="0"/>
            <a:t>Calculate the number and </a:t>
          </a:r>
          <a:r>
            <a:rPr lang="en-US" b="0" i="0" dirty="0" err="1"/>
            <a:t>occurence</a:t>
          </a:r>
          <a:r>
            <a:rPr lang="en-US" b="0" i="0" dirty="0"/>
            <a:t> of mission outcome per orbit type</a:t>
          </a:r>
          <a:endParaRPr lang="en-US" b="0" dirty="0"/>
        </a:p>
      </dgm:t>
    </dgm:pt>
    <dgm:pt modelId="{36B0FA22-BCD6-4632-B01C-894E01246C98}" type="parTrans" cxnId="{8B3D8A50-217C-4A93-B688-22C1C9388000}">
      <dgm:prSet/>
      <dgm:spPr/>
      <dgm:t>
        <a:bodyPr/>
        <a:lstStyle/>
        <a:p>
          <a:endParaRPr lang="en-US"/>
        </a:p>
      </dgm:t>
    </dgm:pt>
    <dgm:pt modelId="{19A647EF-D304-4BDC-9822-BB595C482709}" type="sibTrans" cxnId="{8B3D8A50-217C-4A93-B688-22C1C9388000}">
      <dgm:prSet/>
      <dgm:spPr/>
      <dgm:t>
        <a:bodyPr/>
        <a:lstStyle/>
        <a:p>
          <a:endParaRPr lang="en-US"/>
        </a:p>
      </dgm:t>
    </dgm:pt>
    <dgm:pt modelId="{73DD0E96-6FA7-4793-80F1-85F0ACE6D600}">
      <dgm:prSet/>
      <dgm:spPr/>
      <dgm:t>
        <a:bodyPr/>
        <a:lstStyle/>
        <a:p>
          <a:r>
            <a:rPr lang="en-US" b="0" i="0" dirty="0"/>
            <a:t>Calculate the number and </a:t>
          </a:r>
          <a:r>
            <a:rPr lang="en-US" b="0" i="0" dirty="0" err="1"/>
            <a:t>occurence</a:t>
          </a:r>
          <a:r>
            <a:rPr lang="en-US" b="0" i="0" dirty="0"/>
            <a:t> of mission outcome per orbit type</a:t>
          </a:r>
          <a:endParaRPr lang="en-US" b="0" dirty="0"/>
        </a:p>
      </dgm:t>
    </dgm:pt>
    <dgm:pt modelId="{94B70C0F-935F-48CE-8D96-3E10C308DA9F}" type="parTrans" cxnId="{02B4EA9A-DA73-42C7-BBED-FF5D59B0A2FB}">
      <dgm:prSet/>
      <dgm:spPr/>
      <dgm:t>
        <a:bodyPr/>
        <a:lstStyle/>
        <a:p>
          <a:endParaRPr lang="en-US"/>
        </a:p>
      </dgm:t>
    </dgm:pt>
    <dgm:pt modelId="{805FAACA-41A2-4F85-99EF-45C047EF6D52}" type="sibTrans" cxnId="{02B4EA9A-DA73-42C7-BBED-FF5D59B0A2FB}">
      <dgm:prSet/>
      <dgm:spPr/>
      <dgm:t>
        <a:bodyPr/>
        <a:lstStyle/>
        <a:p>
          <a:endParaRPr lang="en-US"/>
        </a:p>
      </dgm:t>
    </dgm:pt>
    <dgm:pt modelId="{C3425ADE-5B65-4CEB-AE45-4602D0FC417C}">
      <dgm:prSet/>
      <dgm:spPr/>
      <dgm:t>
        <a:bodyPr/>
        <a:lstStyle/>
        <a:p>
          <a:r>
            <a:rPr lang="de-DE" dirty="0" err="1"/>
            <a:t>Filling</a:t>
          </a:r>
          <a:r>
            <a:rPr lang="de-DE" dirty="0"/>
            <a:t> </a:t>
          </a:r>
          <a:r>
            <a:rPr lang="de-DE" dirty="0" err="1"/>
            <a:t>missing</a:t>
          </a:r>
          <a:r>
            <a:rPr lang="de-DE" dirty="0"/>
            <a:t> </a:t>
          </a:r>
          <a:r>
            <a:rPr lang="de-DE" dirty="0" err="1"/>
            <a:t>values</a:t>
          </a:r>
          <a:endParaRPr lang="en-US" dirty="0"/>
        </a:p>
      </dgm:t>
    </dgm:pt>
    <dgm:pt modelId="{D1D0D9BE-2CA4-4930-94F4-1822B6E1CEF5}" type="parTrans" cxnId="{EADFE214-2109-4CE6-901C-1EFC12E87C55}">
      <dgm:prSet/>
      <dgm:spPr/>
      <dgm:t>
        <a:bodyPr/>
        <a:lstStyle/>
        <a:p>
          <a:endParaRPr lang="en-US"/>
        </a:p>
      </dgm:t>
    </dgm:pt>
    <dgm:pt modelId="{0DAA0849-FC17-4301-98F1-1AC73628A9D4}" type="sibTrans" cxnId="{EADFE214-2109-4CE6-901C-1EFC12E87C55}">
      <dgm:prSet/>
      <dgm:spPr/>
      <dgm:t>
        <a:bodyPr/>
        <a:lstStyle/>
        <a:p>
          <a:endParaRPr lang="en-US"/>
        </a:p>
      </dgm:t>
    </dgm:pt>
    <dgm:pt modelId="{CC8E4DE5-A81C-40AE-B18E-4EAB83A8C6E4}" type="pres">
      <dgm:prSet presAssocID="{4EFBFF36-5B30-4186-AFFC-034E38D873F6}" presName="Name0" presStyleCnt="0">
        <dgm:presLayoutVars>
          <dgm:dir/>
          <dgm:resizeHandles val="exact"/>
        </dgm:presLayoutVars>
      </dgm:prSet>
      <dgm:spPr/>
    </dgm:pt>
    <dgm:pt modelId="{C6896022-1A76-4F08-A337-0AEF30B6EBB2}" type="pres">
      <dgm:prSet presAssocID="{098AAFFE-E144-4E03-B924-1684A61F9F5D}" presName="node" presStyleLbl="node1" presStyleIdx="0" presStyleCnt="6">
        <dgm:presLayoutVars>
          <dgm:bulletEnabled val="1"/>
        </dgm:presLayoutVars>
      </dgm:prSet>
      <dgm:spPr/>
    </dgm:pt>
    <dgm:pt modelId="{9B543E9D-D3A3-459F-AF2B-C7CA1A3323BE}" type="pres">
      <dgm:prSet presAssocID="{DE791EC5-FDC7-4CEE-AD0A-0F52B3C50028}" presName="sibTrans" presStyleLbl="sibTrans2D1" presStyleIdx="0" presStyleCnt="5"/>
      <dgm:spPr/>
    </dgm:pt>
    <dgm:pt modelId="{583EC08A-400D-4E06-82AF-791D8003A75F}" type="pres">
      <dgm:prSet presAssocID="{DE791EC5-FDC7-4CEE-AD0A-0F52B3C50028}" presName="connectorText" presStyleLbl="sibTrans2D1" presStyleIdx="0" presStyleCnt="5"/>
      <dgm:spPr/>
    </dgm:pt>
    <dgm:pt modelId="{D6F3A2FA-3F08-40E7-8F7E-73502B1AA089}" type="pres">
      <dgm:prSet presAssocID="{BC8337A4-478F-497E-9CA2-6DA394FA9DDA}" presName="node" presStyleLbl="node1" presStyleIdx="1" presStyleCnt="6">
        <dgm:presLayoutVars>
          <dgm:bulletEnabled val="1"/>
        </dgm:presLayoutVars>
      </dgm:prSet>
      <dgm:spPr/>
    </dgm:pt>
    <dgm:pt modelId="{E1610FEA-7C03-42B2-AD90-9D37C09123FD}" type="pres">
      <dgm:prSet presAssocID="{25FA1421-BE2A-4DC7-832E-5D18109CE2FC}" presName="sibTrans" presStyleLbl="sibTrans2D1" presStyleIdx="1" presStyleCnt="5"/>
      <dgm:spPr/>
    </dgm:pt>
    <dgm:pt modelId="{DEC888BB-5154-4FE7-9903-F633AE3C7904}" type="pres">
      <dgm:prSet presAssocID="{25FA1421-BE2A-4DC7-832E-5D18109CE2FC}" presName="connectorText" presStyleLbl="sibTrans2D1" presStyleIdx="1" presStyleCnt="5"/>
      <dgm:spPr/>
    </dgm:pt>
    <dgm:pt modelId="{097AEFD2-E8CE-4006-8DF4-42F1B86A2657}" type="pres">
      <dgm:prSet presAssocID="{A999F770-2F4E-4261-9E1B-ED5827845A36}" presName="node" presStyleLbl="node1" presStyleIdx="2" presStyleCnt="6">
        <dgm:presLayoutVars>
          <dgm:bulletEnabled val="1"/>
        </dgm:presLayoutVars>
      </dgm:prSet>
      <dgm:spPr/>
    </dgm:pt>
    <dgm:pt modelId="{95A4D428-FC32-460A-9DD3-7D9D363F0E12}" type="pres">
      <dgm:prSet presAssocID="{4E833557-462F-4CFC-8002-B4CFCADF5693}" presName="sibTrans" presStyleLbl="sibTrans2D1" presStyleIdx="2" presStyleCnt="5"/>
      <dgm:spPr/>
    </dgm:pt>
    <dgm:pt modelId="{13F7A1DA-5CB5-4189-80ED-9C0D0B0C22D8}" type="pres">
      <dgm:prSet presAssocID="{4E833557-462F-4CFC-8002-B4CFCADF5693}" presName="connectorText" presStyleLbl="sibTrans2D1" presStyleIdx="2" presStyleCnt="5"/>
      <dgm:spPr/>
    </dgm:pt>
    <dgm:pt modelId="{AF84FFD3-A43D-4590-8D7D-7EFD9FC9CB98}" type="pres">
      <dgm:prSet presAssocID="{1948E92D-D6C9-4385-980F-68E033C0CC62}" presName="node" presStyleLbl="node1" presStyleIdx="3" presStyleCnt="6" custLinFactNeighborY="-742">
        <dgm:presLayoutVars>
          <dgm:bulletEnabled val="1"/>
        </dgm:presLayoutVars>
      </dgm:prSet>
      <dgm:spPr/>
    </dgm:pt>
    <dgm:pt modelId="{BC5BF0F0-9A7C-4531-8DF6-616327E17219}" type="pres">
      <dgm:prSet presAssocID="{19A647EF-D304-4BDC-9822-BB595C482709}" presName="sibTrans" presStyleLbl="sibTrans2D1" presStyleIdx="3" presStyleCnt="5"/>
      <dgm:spPr/>
    </dgm:pt>
    <dgm:pt modelId="{6038479E-434C-4986-A6B0-BBA157CE1F50}" type="pres">
      <dgm:prSet presAssocID="{19A647EF-D304-4BDC-9822-BB595C482709}" presName="connectorText" presStyleLbl="sibTrans2D1" presStyleIdx="3" presStyleCnt="5"/>
      <dgm:spPr/>
    </dgm:pt>
    <dgm:pt modelId="{F50819B5-F155-4187-978F-6A2260CFB5E5}" type="pres">
      <dgm:prSet presAssocID="{73DD0E96-6FA7-4793-80F1-85F0ACE6D600}" presName="node" presStyleLbl="node1" presStyleIdx="4" presStyleCnt="6">
        <dgm:presLayoutVars>
          <dgm:bulletEnabled val="1"/>
        </dgm:presLayoutVars>
      </dgm:prSet>
      <dgm:spPr/>
    </dgm:pt>
    <dgm:pt modelId="{62C681E9-B496-4B12-BE09-021D36A73F85}" type="pres">
      <dgm:prSet presAssocID="{805FAACA-41A2-4F85-99EF-45C047EF6D52}" presName="sibTrans" presStyleLbl="sibTrans2D1" presStyleIdx="4" presStyleCnt="5"/>
      <dgm:spPr/>
    </dgm:pt>
    <dgm:pt modelId="{E6B3208E-C7E9-4C1B-B14A-B4C44B80C9D5}" type="pres">
      <dgm:prSet presAssocID="{805FAACA-41A2-4F85-99EF-45C047EF6D52}" presName="connectorText" presStyleLbl="sibTrans2D1" presStyleIdx="4" presStyleCnt="5"/>
      <dgm:spPr/>
    </dgm:pt>
    <dgm:pt modelId="{767428FB-F99D-4DB0-A667-516FA1E8FF48}" type="pres">
      <dgm:prSet presAssocID="{C3425ADE-5B65-4CEB-AE45-4602D0FC417C}" presName="node" presStyleLbl="node1" presStyleIdx="5" presStyleCnt="6">
        <dgm:presLayoutVars>
          <dgm:bulletEnabled val="1"/>
        </dgm:presLayoutVars>
      </dgm:prSet>
      <dgm:spPr/>
    </dgm:pt>
  </dgm:ptLst>
  <dgm:cxnLst>
    <dgm:cxn modelId="{EADFE214-2109-4CE6-901C-1EFC12E87C55}" srcId="{4EFBFF36-5B30-4186-AFFC-034E38D873F6}" destId="{C3425ADE-5B65-4CEB-AE45-4602D0FC417C}" srcOrd="5" destOrd="0" parTransId="{D1D0D9BE-2CA4-4930-94F4-1822B6E1CEF5}" sibTransId="{0DAA0849-FC17-4301-98F1-1AC73628A9D4}"/>
    <dgm:cxn modelId="{C72BD921-4793-44E6-BBDE-3BD1021A8AED}" type="presOf" srcId="{BC8337A4-478F-497E-9CA2-6DA394FA9DDA}" destId="{D6F3A2FA-3F08-40E7-8F7E-73502B1AA089}" srcOrd="0" destOrd="0" presId="urn:microsoft.com/office/officeart/2005/8/layout/process1"/>
    <dgm:cxn modelId="{3739032C-1F8B-4DC7-9460-9E804C340589}" type="presOf" srcId="{C3425ADE-5B65-4CEB-AE45-4602D0FC417C}" destId="{767428FB-F99D-4DB0-A667-516FA1E8FF48}" srcOrd="0" destOrd="0" presId="urn:microsoft.com/office/officeart/2005/8/layout/process1"/>
    <dgm:cxn modelId="{39246F5C-9981-413D-9CFB-18ED7BB205B6}" type="presOf" srcId="{19A647EF-D304-4BDC-9822-BB595C482709}" destId="{6038479E-434C-4986-A6B0-BBA157CE1F50}" srcOrd="1" destOrd="0" presId="urn:microsoft.com/office/officeart/2005/8/layout/process1"/>
    <dgm:cxn modelId="{6719135E-ED3F-49D7-B153-70F9144E70B6}" type="presOf" srcId="{73DD0E96-6FA7-4793-80F1-85F0ACE6D600}" destId="{F50819B5-F155-4187-978F-6A2260CFB5E5}" srcOrd="0" destOrd="0" presId="urn:microsoft.com/office/officeart/2005/8/layout/process1"/>
    <dgm:cxn modelId="{7ED30F61-C7F5-4991-A797-D9E5BDF77B16}" srcId="{4EFBFF36-5B30-4186-AFFC-034E38D873F6}" destId="{098AAFFE-E144-4E03-B924-1684A61F9F5D}" srcOrd="0" destOrd="0" parTransId="{39311190-2B33-48FE-9FB1-56D3DE94CD32}" sibTransId="{DE791EC5-FDC7-4CEE-AD0A-0F52B3C50028}"/>
    <dgm:cxn modelId="{031B5742-4108-41A6-A1F0-1C04F5E8FF11}" type="presOf" srcId="{A999F770-2F4E-4261-9E1B-ED5827845A36}" destId="{097AEFD2-E8CE-4006-8DF4-42F1B86A2657}" srcOrd="0" destOrd="0" presId="urn:microsoft.com/office/officeart/2005/8/layout/process1"/>
    <dgm:cxn modelId="{BBF71164-0F15-44C9-9699-B23EB279EEAF}" type="presOf" srcId="{19A647EF-D304-4BDC-9822-BB595C482709}" destId="{BC5BF0F0-9A7C-4531-8DF6-616327E17219}" srcOrd="0" destOrd="0" presId="urn:microsoft.com/office/officeart/2005/8/layout/process1"/>
    <dgm:cxn modelId="{B9B38848-36CF-4F00-9807-601084969728}" type="presOf" srcId="{4E833557-462F-4CFC-8002-B4CFCADF5693}" destId="{95A4D428-FC32-460A-9DD3-7D9D363F0E12}" srcOrd="0" destOrd="0" presId="urn:microsoft.com/office/officeart/2005/8/layout/process1"/>
    <dgm:cxn modelId="{9602226D-E18D-4809-BC42-326EAB4E1A60}" type="presOf" srcId="{DE791EC5-FDC7-4CEE-AD0A-0F52B3C50028}" destId="{583EC08A-400D-4E06-82AF-791D8003A75F}" srcOrd="1" destOrd="0" presId="urn:microsoft.com/office/officeart/2005/8/layout/process1"/>
    <dgm:cxn modelId="{8B3D8A50-217C-4A93-B688-22C1C9388000}" srcId="{4EFBFF36-5B30-4186-AFFC-034E38D873F6}" destId="{1948E92D-D6C9-4385-980F-68E033C0CC62}" srcOrd="3" destOrd="0" parTransId="{36B0FA22-BCD6-4632-B01C-894E01246C98}" sibTransId="{19A647EF-D304-4BDC-9822-BB595C482709}"/>
    <dgm:cxn modelId="{C2341251-9D4E-401B-B377-DA016EEE1CB9}" type="presOf" srcId="{805FAACA-41A2-4F85-99EF-45C047EF6D52}" destId="{E6B3208E-C7E9-4C1B-B14A-B4C44B80C9D5}" srcOrd="1" destOrd="0" presId="urn:microsoft.com/office/officeart/2005/8/layout/process1"/>
    <dgm:cxn modelId="{B1896757-DF4C-4798-9072-8656F80EC2F4}" type="presOf" srcId="{DE791EC5-FDC7-4CEE-AD0A-0F52B3C50028}" destId="{9B543E9D-D3A3-459F-AF2B-C7CA1A3323BE}" srcOrd="0" destOrd="0" presId="urn:microsoft.com/office/officeart/2005/8/layout/process1"/>
    <dgm:cxn modelId="{5D685281-4B25-421A-94C0-6963CB641AE6}" type="presOf" srcId="{805FAACA-41A2-4F85-99EF-45C047EF6D52}" destId="{62C681E9-B496-4B12-BE09-021D36A73F85}" srcOrd="0" destOrd="0" presId="urn:microsoft.com/office/officeart/2005/8/layout/process1"/>
    <dgm:cxn modelId="{EF37B099-305D-4E42-A0C0-4E3D5369D200}" type="presOf" srcId="{098AAFFE-E144-4E03-B924-1684A61F9F5D}" destId="{C6896022-1A76-4F08-A337-0AEF30B6EBB2}" srcOrd="0" destOrd="0" presId="urn:microsoft.com/office/officeart/2005/8/layout/process1"/>
    <dgm:cxn modelId="{0DD3E89A-5561-43DF-9DC6-17F8CE42B488}" srcId="{4EFBFF36-5B30-4186-AFFC-034E38D873F6}" destId="{A999F770-2F4E-4261-9E1B-ED5827845A36}" srcOrd="2" destOrd="0" parTransId="{A69A987C-91BE-4E20-AC61-F6F161C66548}" sibTransId="{4E833557-462F-4CFC-8002-B4CFCADF5693}"/>
    <dgm:cxn modelId="{02B4EA9A-DA73-42C7-BBED-FF5D59B0A2FB}" srcId="{4EFBFF36-5B30-4186-AFFC-034E38D873F6}" destId="{73DD0E96-6FA7-4793-80F1-85F0ACE6D600}" srcOrd="4" destOrd="0" parTransId="{94B70C0F-935F-48CE-8D96-3E10C308DA9F}" sibTransId="{805FAACA-41A2-4F85-99EF-45C047EF6D52}"/>
    <dgm:cxn modelId="{AAC552A5-1173-4961-84B9-01FCF932586B}" type="presOf" srcId="{25FA1421-BE2A-4DC7-832E-5D18109CE2FC}" destId="{E1610FEA-7C03-42B2-AD90-9D37C09123FD}" srcOrd="0" destOrd="0" presId="urn:microsoft.com/office/officeart/2005/8/layout/process1"/>
    <dgm:cxn modelId="{264811A6-63C8-44BC-A1C3-2917954E7DEA}" type="presOf" srcId="{4EFBFF36-5B30-4186-AFFC-034E38D873F6}" destId="{CC8E4DE5-A81C-40AE-B18E-4EAB83A8C6E4}" srcOrd="0" destOrd="0" presId="urn:microsoft.com/office/officeart/2005/8/layout/process1"/>
    <dgm:cxn modelId="{6DD049C1-F383-48A6-AD7D-34F2D00DFDBA}" srcId="{4EFBFF36-5B30-4186-AFFC-034E38D873F6}" destId="{BC8337A4-478F-497E-9CA2-6DA394FA9DDA}" srcOrd="1" destOrd="0" parTransId="{EC1B1B5D-9D4D-468A-8F2A-C586AC82393C}" sibTransId="{25FA1421-BE2A-4DC7-832E-5D18109CE2FC}"/>
    <dgm:cxn modelId="{013A4EDD-9975-4894-AE6D-5E0A876DA099}" type="presOf" srcId="{25FA1421-BE2A-4DC7-832E-5D18109CE2FC}" destId="{DEC888BB-5154-4FE7-9903-F633AE3C7904}" srcOrd="1" destOrd="0" presId="urn:microsoft.com/office/officeart/2005/8/layout/process1"/>
    <dgm:cxn modelId="{8E34FFF0-7207-4024-9044-18B4A80C15F9}" type="presOf" srcId="{4E833557-462F-4CFC-8002-B4CFCADF5693}" destId="{13F7A1DA-5CB5-4189-80ED-9C0D0B0C22D8}" srcOrd="1" destOrd="0" presId="urn:microsoft.com/office/officeart/2005/8/layout/process1"/>
    <dgm:cxn modelId="{002814FA-D44F-4957-AA58-B856F7276427}" type="presOf" srcId="{1948E92D-D6C9-4385-980F-68E033C0CC62}" destId="{AF84FFD3-A43D-4590-8D7D-7EFD9FC9CB98}" srcOrd="0" destOrd="0" presId="urn:microsoft.com/office/officeart/2005/8/layout/process1"/>
    <dgm:cxn modelId="{E493B520-4436-4A04-A961-898AC0671538}" type="presParOf" srcId="{CC8E4DE5-A81C-40AE-B18E-4EAB83A8C6E4}" destId="{C6896022-1A76-4F08-A337-0AEF30B6EBB2}" srcOrd="0" destOrd="0" presId="urn:microsoft.com/office/officeart/2005/8/layout/process1"/>
    <dgm:cxn modelId="{160DED99-F593-4FCC-8A76-ED5C44078539}" type="presParOf" srcId="{CC8E4DE5-A81C-40AE-B18E-4EAB83A8C6E4}" destId="{9B543E9D-D3A3-459F-AF2B-C7CA1A3323BE}" srcOrd="1" destOrd="0" presId="urn:microsoft.com/office/officeart/2005/8/layout/process1"/>
    <dgm:cxn modelId="{F0DE8567-3611-49B4-AD7C-EFE52A92E26A}" type="presParOf" srcId="{9B543E9D-D3A3-459F-AF2B-C7CA1A3323BE}" destId="{583EC08A-400D-4E06-82AF-791D8003A75F}" srcOrd="0" destOrd="0" presId="urn:microsoft.com/office/officeart/2005/8/layout/process1"/>
    <dgm:cxn modelId="{0F8A7AC0-8239-45C0-B675-4EB8DAEB0A44}" type="presParOf" srcId="{CC8E4DE5-A81C-40AE-B18E-4EAB83A8C6E4}" destId="{D6F3A2FA-3F08-40E7-8F7E-73502B1AA089}" srcOrd="2" destOrd="0" presId="urn:microsoft.com/office/officeart/2005/8/layout/process1"/>
    <dgm:cxn modelId="{1AB9BC40-AA1F-4E04-930A-F3AB242562B3}" type="presParOf" srcId="{CC8E4DE5-A81C-40AE-B18E-4EAB83A8C6E4}" destId="{E1610FEA-7C03-42B2-AD90-9D37C09123FD}" srcOrd="3" destOrd="0" presId="urn:microsoft.com/office/officeart/2005/8/layout/process1"/>
    <dgm:cxn modelId="{BAB4F0A6-5DDF-4FCE-B41A-213E9F1A24CB}" type="presParOf" srcId="{E1610FEA-7C03-42B2-AD90-9D37C09123FD}" destId="{DEC888BB-5154-4FE7-9903-F633AE3C7904}" srcOrd="0" destOrd="0" presId="urn:microsoft.com/office/officeart/2005/8/layout/process1"/>
    <dgm:cxn modelId="{90911A9F-4BA2-403F-8AAA-579AD1E75274}" type="presParOf" srcId="{CC8E4DE5-A81C-40AE-B18E-4EAB83A8C6E4}" destId="{097AEFD2-E8CE-4006-8DF4-42F1B86A2657}" srcOrd="4" destOrd="0" presId="urn:microsoft.com/office/officeart/2005/8/layout/process1"/>
    <dgm:cxn modelId="{22BEFB02-9ADD-4D1D-A2C9-0D02F933731A}" type="presParOf" srcId="{CC8E4DE5-A81C-40AE-B18E-4EAB83A8C6E4}" destId="{95A4D428-FC32-460A-9DD3-7D9D363F0E12}" srcOrd="5" destOrd="0" presId="urn:microsoft.com/office/officeart/2005/8/layout/process1"/>
    <dgm:cxn modelId="{8F629256-0E1A-4889-9339-BC339DDC114F}" type="presParOf" srcId="{95A4D428-FC32-460A-9DD3-7D9D363F0E12}" destId="{13F7A1DA-5CB5-4189-80ED-9C0D0B0C22D8}" srcOrd="0" destOrd="0" presId="urn:microsoft.com/office/officeart/2005/8/layout/process1"/>
    <dgm:cxn modelId="{D92DEA32-C20E-4140-894F-4EEB5C86827D}" type="presParOf" srcId="{CC8E4DE5-A81C-40AE-B18E-4EAB83A8C6E4}" destId="{AF84FFD3-A43D-4590-8D7D-7EFD9FC9CB98}" srcOrd="6" destOrd="0" presId="urn:microsoft.com/office/officeart/2005/8/layout/process1"/>
    <dgm:cxn modelId="{8D47E847-EAEE-406E-B10E-2E2EEA16BCC9}" type="presParOf" srcId="{CC8E4DE5-A81C-40AE-B18E-4EAB83A8C6E4}" destId="{BC5BF0F0-9A7C-4531-8DF6-616327E17219}" srcOrd="7" destOrd="0" presId="urn:microsoft.com/office/officeart/2005/8/layout/process1"/>
    <dgm:cxn modelId="{093836AB-A8B2-45E7-8A07-93CC4F4E151F}" type="presParOf" srcId="{BC5BF0F0-9A7C-4531-8DF6-616327E17219}" destId="{6038479E-434C-4986-A6B0-BBA157CE1F50}" srcOrd="0" destOrd="0" presId="urn:microsoft.com/office/officeart/2005/8/layout/process1"/>
    <dgm:cxn modelId="{9765B04B-64DC-472E-ACB0-C5827D943C6D}" type="presParOf" srcId="{CC8E4DE5-A81C-40AE-B18E-4EAB83A8C6E4}" destId="{F50819B5-F155-4187-978F-6A2260CFB5E5}" srcOrd="8" destOrd="0" presId="urn:microsoft.com/office/officeart/2005/8/layout/process1"/>
    <dgm:cxn modelId="{CB1F8679-5C84-4881-BB83-2C73E364F598}" type="presParOf" srcId="{CC8E4DE5-A81C-40AE-B18E-4EAB83A8C6E4}" destId="{62C681E9-B496-4B12-BE09-021D36A73F85}" srcOrd="9" destOrd="0" presId="urn:microsoft.com/office/officeart/2005/8/layout/process1"/>
    <dgm:cxn modelId="{67398898-7689-40E4-B598-1CDC77AA2179}" type="presParOf" srcId="{62C681E9-B496-4B12-BE09-021D36A73F85}" destId="{E6B3208E-C7E9-4C1B-B14A-B4C44B80C9D5}" srcOrd="0" destOrd="0" presId="urn:microsoft.com/office/officeart/2005/8/layout/process1"/>
    <dgm:cxn modelId="{16F598C6-0CF2-49B8-8B88-87F27D4C4D4E}" type="presParOf" srcId="{CC8E4DE5-A81C-40AE-B18E-4EAB83A8C6E4}" destId="{767428FB-F99D-4DB0-A667-516FA1E8FF4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96022-1A76-4F08-A337-0AEF30B6EBB2}">
      <dsp:nvSpPr>
        <dsp:cNvPr id="0" name=""/>
        <dsp:cNvSpPr/>
      </dsp:nvSpPr>
      <dsp:spPr>
        <a:xfrm>
          <a:off x="0" y="2285368"/>
          <a:ext cx="1314449" cy="15384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Check null </a:t>
          </a:r>
          <a:r>
            <a:rPr lang="de-DE" sz="1600" kern="1200" dirty="0" err="1"/>
            <a:t>values</a:t>
          </a:r>
          <a:endParaRPr lang="en-US" sz="1600" kern="1200" dirty="0"/>
        </a:p>
      </dsp:txBody>
      <dsp:txXfrm>
        <a:off x="38499" y="2323867"/>
        <a:ext cx="1237451" cy="1461447"/>
      </dsp:txXfrm>
    </dsp:sp>
    <dsp:sp modelId="{9B543E9D-D3A3-459F-AF2B-C7CA1A3323BE}">
      <dsp:nvSpPr>
        <dsp:cNvPr id="0" name=""/>
        <dsp:cNvSpPr/>
      </dsp:nvSpPr>
      <dsp:spPr>
        <a:xfrm>
          <a:off x="1445895" y="2891599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445895" y="2956796"/>
        <a:ext cx="195064" cy="195589"/>
      </dsp:txXfrm>
    </dsp:sp>
    <dsp:sp modelId="{D6F3A2FA-3F08-40E7-8F7E-73502B1AA089}">
      <dsp:nvSpPr>
        <dsp:cNvPr id="0" name=""/>
        <dsp:cNvSpPr/>
      </dsp:nvSpPr>
      <dsp:spPr>
        <a:xfrm>
          <a:off x="1840230" y="2285368"/>
          <a:ext cx="1314449" cy="15384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Calculate</a:t>
          </a:r>
          <a:r>
            <a:rPr lang="de-DE" sz="1600" kern="1200" dirty="0"/>
            <a:t> </a:t>
          </a:r>
          <a:r>
            <a:rPr lang="de-DE" sz="1600" kern="1200" dirty="0" err="1"/>
            <a:t>launches</a:t>
          </a:r>
          <a:r>
            <a:rPr lang="de-DE" sz="1600" kern="1200" dirty="0"/>
            <a:t> per Site</a:t>
          </a:r>
          <a:endParaRPr lang="en-US" sz="1600" kern="1200" dirty="0"/>
        </a:p>
      </dsp:txBody>
      <dsp:txXfrm>
        <a:off x="1878729" y="2323867"/>
        <a:ext cx="1237451" cy="1461447"/>
      </dsp:txXfrm>
    </dsp:sp>
    <dsp:sp modelId="{E1610FEA-7C03-42B2-AD90-9D37C09123FD}">
      <dsp:nvSpPr>
        <dsp:cNvPr id="0" name=""/>
        <dsp:cNvSpPr/>
      </dsp:nvSpPr>
      <dsp:spPr>
        <a:xfrm>
          <a:off x="3286125" y="2891599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86125" y="2956796"/>
        <a:ext cx="195064" cy="195589"/>
      </dsp:txXfrm>
    </dsp:sp>
    <dsp:sp modelId="{097AEFD2-E8CE-4006-8DF4-42F1B86A2657}">
      <dsp:nvSpPr>
        <dsp:cNvPr id="0" name=""/>
        <dsp:cNvSpPr/>
      </dsp:nvSpPr>
      <dsp:spPr>
        <a:xfrm>
          <a:off x="3680460" y="2285368"/>
          <a:ext cx="1314449" cy="15384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Calculate</a:t>
          </a:r>
          <a:r>
            <a:rPr lang="de-DE" sz="1600" kern="1200" dirty="0"/>
            <a:t> </a:t>
          </a:r>
          <a:r>
            <a:rPr lang="de-DE" sz="1600" kern="1200" dirty="0" err="1"/>
            <a:t>number</a:t>
          </a:r>
          <a:r>
            <a:rPr lang="de-DE" sz="1600" kern="1200" dirty="0"/>
            <a:t> and </a:t>
          </a:r>
          <a:r>
            <a:rPr lang="de-DE" sz="1600" kern="1200" dirty="0" err="1"/>
            <a:t>occurence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:r>
            <a:rPr lang="de-DE" sz="1600" kern="1200" dirty="0" err="1"/>
            <a:t>each</a:t>
          </a:r>
          <a:r>
            <a:rPr lang="de-DE" sz="1600" kern="1200" dirty="0"/>
            <a:t> </a:t>
          </a:r>
          <a:r>
            <a:rPr lang="de-DE" sz="1600" kern="1200" dirty="0" err="1"/>
            <a:t>orbit</a:t>
          </a:r>
          <a:r>
            <a:rPr lang="de-DE" sz="1600" kern="1200" dirty="0"/>
            <a:t>.</a:t>
          </a:r>
          <a:endParaRPr lang="en-US" sz="1600" kern="1200" dirty="0"/>
        </a:p>
      </dsp:txBody>
      <dsp:txXfrm>
        <a:off x="3718959" y="2323867"/>
        <a:ext cx="1237451" cy="1461447"/>
      </dsp:txXfrm>
    </dsp:sp>
    <dsp:sp modelId="{95A4D428-FC32-460A-9DD3-7D9D363F0E12}">
      <dsp:nvSpPr>
        <dsp:cNvPr id="0" name=""/>
        <dsp:cNvSpPr/>
      </dsp:nvSpPr>
      <dsp:spPr>
        <a:xfrm rot="21578675">
          <a:off x="5126352" y="2885843"/>
          <a:ext cx="278668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126353" y="2951299"/>
        <a:ext cx="195068" cy="195589"/>
      </dsp:txXfrm>
    </dsp:sp>
    <dsp:sp modelId="{AF84FFD3-A43D-4590-8D7D-7EFD9FC9CB98}">
      <dsp:nvSpPr>
        <dsp:cNvPr id="0" name=""/>
        <dsp:cNvSpPr/>
      </dsp:nvSpPr>
      <dsp:spPr>
        <a:xfrm>
          <a:off x="5520690" y="2273953"/>
          <a:ext cx="1314449" cy="15384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Calculate the number and </a:t>
          </a:r>
          <a:r>
            <a:rPr lang="en-US" sz="1600" b="0" i="0" kern="1200" dirty="0" err="1"/>
            <a:t>occurence</a:t>
          </a:r>
          <a:r>
            <a:rPr lang="en-US" sz="1600" b="0" i="0" kern="1200" dirty="0"/>
            <a:t> of mission outcome per orbit type</a:t>
          </a:r>
          <a:endParaRPr lang="en-US" sz="1600" b="0" kern="1200" dirty="0"/>
        </a:p>
      </dsp:txBody>
      <dsp:txXfrm>
        <a:off x="5559189" y="2312452"/>
        <a:ext cx="1237451" cy="1461447"/>
      </dsp:txXfrm>
    </dsp:sp>
    <dsp:sp modelId="{BC5BF0F0-9A7C-4531-8DF6-616327E17219}">
      <dsp:nvSpPr>
        <dsp:cNvPr id="0" name=""/>
        <dsp:cNvSpPr/>
      </dsp:nvSpPr>
      <dsp:spPr>
        <a:xfrm rot="21325">
          <a:off x="6966582" y="2885940"/>
          <a:ext cx="278668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966583" y="2950878"/>
        <a:ext cx="195068" cy="195589"/>
      </dsp:txXfrm>
    </dsp:sp>
    <dsp:sp modelId="{F50819B5-F155-4187-978F-6A2260CFB5E5}">
      <dsp:nvSpPr>
        <dsp:cNvPr id="0" name=""/>
        <dsp:cNvSpPr/>
      </dsp:nvSpPr>
      <dsp:spPr>
        <a:xfrm>
          <a:off x="7360920" y="2285368"/>
          <a:ext cx="1314449" cy="15384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Calculate the number and </a:t>
          </a:r>
          <a:r>
            <a:rPr lang="en-US" sz="1600" b="0" i="0" kern="1200" dirty="0" err="1"/>
            <a:t>occurence</a:t>
          </a:r>
          <a:r>
            <a:rPr lang="en-US" sz="1600" b="0" i="0" kern="1200" dirty="0"/>
            <a:t> of mission outcome per orbit type</a:t>
          </a:r>
          <a:endParaRPr lang="en-US" sz="1600" b="0" kern="1200" dirty="0"/>
        </a:p>
      </dsp:txBody>
      <dsp:txXfrm>
        <a:off x="7399419" y="2323867"/>
        <a:ext cx="1237451" cy="1461447"/>
      </dsp:txXfrm>
    </dsp:sp>
    <dsp:sp modelId="{62C681E9-B496-4B12-BE09-021D36A73F85}">
      <dsp:nvSpPr>
        <dsp:cNvPr id="0" name=""/>
        <dsp:cNvSpPr/>
      </dsp:nvSpPr>
      <dsp:spPr>
        <a:xfrm>
          <a:off x="8806814" y="2891599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806814" y="2956796"/>
        <a:ext cx="195064" cy="195589"/>
      </dsp:txXfrm>
    </dsp:sp>
    <dsp:sp modelId="{767428FB-F99D-4DB0-A667-516FA1E8FF48}">
      <dsp:nvSpPr>
        <dsp:cNvPr id="0" name=""/>
        <dsp:cNvSpPr/>
      </dsp:nvSpPr>
      <dsp:spPr>
        <a:xfrm>
          <a:off x="9201149" y="2285368"/>
          <a:ext cx="1314449" cy="15384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Filling</a:t>
          </a:r>
          <a:r>
            <a:rPr lang="de-DE" sz="1600" kern="1200" dirty="0"/>
            <a:t> </a:t>
          </a:r>
          <a:r>
            <a:rPr lang="de-DE" sz="1600" kern="1200" dirty="0" err="1"/>
            <a:t>missing</a:t>
          </a:r>
          <a:r>
            <a:rPr lang="de-DE" sz="1600" kern="1200" dirty="0"/>
            <a:t> </a:t>
          </a:r>
          <a:r>
            <a:rPr lang="de-DE" sz="1600" kern="1200" dirty="0" err="1"/>
            <a:t>values</a:t>
          </a:r>
          <a:endParaRPr lang="en-US" sz="1600" kern="1200" dirty="0"/>
        </a:p>
      </dsp:txBody>
      <dsp:txXfrm>
        <a:off x="9239648" y="2323867"/>
        <a:ext cx="1237451" cy="1461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28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UmerSherdil/Data_Science_and_ML/blob/main/04_Applied_Data_Science_Capstone_IBM/01_Week/labs-jupyter-spacex-Data%20wrangling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hub.com/UmerSherdil/Data_Science_and_ML/blob/main/04_Applied_Data_Science_Capstone_IBM/02_Week/jupyter-labs-eda-dataviz.ipynb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merSherdil/Data_Science_and_ML/blob/main/04_Applied_Data_Science_Capstone_IBM/02_Week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merSherdil/Data_Science_and_ML/blob/main/04_Applied_Data_Science_Capstone_IBM/03_Week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merSherdil/Data_Science_and_ML/blob/main/04_Applied_Data_Science_Capstone_IBM/03_Week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merSherdil/Data_Science_and_ML/blob/main/04_Applied_Data_Science_Capstone_IBM/03_Week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github.com/UmerSherdil/Data_Science_and_ML/blob/main/04_Applied_Data_Science_Capstone_IBM/04_Week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github.com/UmerSherdil/Data_Science_and_ML/blob/main/04_Applied_Data_Science_Capstone_IBM/01_Week/jupyter-labs-spacex-data-collection-api.ipynb" TargetMode="Externa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hyperlink" Target="https://github.com/UmerSherdil/Data_Science_and_ML/blob/main/04_Applied_Data_Science_Capstone_IBM/01_Week/jupyter-labs-webscraping.ipynb" TargetMode="Externa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Umer Sherdil Paracha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13.07.2022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89599" y="4877354"/>
            <a:ext cx="6325173" cy="6313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hlinkClick r:id="rId3"/>
              </a:rPr>
              <a:t>Data_Science_and_ML</a:t>
            </a:r>
            <a:r>
              <a:rPr lang="en-US" sz="1600" dirty="0">
                <a:hlinkClick r:id="rId3"/>
              </a:rPr>
              <a:t>/labs-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spacex</a:t>
            </a:r>
            <a:r>
              <a:rPr lang="en-US" sz="1600" dirty="0">
                <a:hlinkClick r:id="rId3"/>
              </a:rPr>
              <a:t>-Data </a:t>
            </a:r>
            <a:r>
              <a:rPr lang="en-US" sz="1600" dirty="0" err="1">
                <a:hlinkClick r:id="rId3"/>
              </a:rPr>
              <a:t>wrangling.ipynb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UmerSherdil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Data_Science_and_ML</a:t>
            </a:r>
            <a:r>
              <a:rPr lang="en-US" sz="1600" dirty="0">
                <a:hlinkClick r:id="rId3"/>
              </a:rPr>
              <a:t> (github.com)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FE647D91-8247-C35D-C040-96FFA0A39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501442"/>
              </p:ext>
            </p:extLst>
          </p:nvPr>
        </p:nvGraphicFramePr>
        <p:xfrm>
          <a:off x="734028" y="318028"/>
          <a:ext cx="10515600" cy="6109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5492" y="5736679"/>
            <a:ext cx="9745589" cy="6587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err="1">
                <a:hlinkClick r:id="rId3"/>
              </a:rPr>
              <a:t>Data_Science_and_ML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dataviz.ipynb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UmerSherdil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Data_Science_and_ML</a:t>
            </a:r>
            <a:r>
              <a:rPr lang="en-US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1C20C-5329-836C-E35C-06F8998A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92" y="1448043"/>
            <a:ext cx="3212441" cy="1877401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BC2D26-D665-934A-0350-94BA4AF3C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794" y="1448043"/>
            <a:ext cx="3212441" cy="1846467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4F5429-707C-91C9-A8A6-444C6FA7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096" y="1448043"/>
            <a:ext cx="2646381" cy="1846467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18FBC24-9307-3DE6-3946-BA07DC3CA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492" y="3501448"/>
            <a:ext cx="3212441" cy="2061251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9C352A0-D1C4-23B3-6359-789EBE15B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096" y="3475194"/>
            <a:ext cx="2985083" cy="2061481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E8FAAF-8D10-53EE-EB83-83CE173A6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2595" y="3501448"/>
            <a:ext cx="3010112" cy="2056785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6058" y="6302855"/>
            <a:ext cx="9745589" cy="4016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400" dirty="0" err="1">
                <a:hlinkClick r:id="rId3"/>
              </a:rPr>
              <a:t>Data_Science_and_ML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jupyter</a:t>
            </a:r>
            <a:r>
              <a:rPr lang="en-US" sz="1400" dirty="0">
                <a:hlinkClick r:id="rId3"/>
              </a:rPr>
              <a:t>-labs-</a:t>
            </a:r>
            <a:r>
              <a:rPr lang="en-US" sz="1400" dirty="0" err="1">
                <a:hlinkClick r:id="rId3"/>
              </a:rPr>
              <a:t>eda</a:t>
            </a:r>
            <a:r>
              <a:rPr lang="en-US" sz="1400" dirty="0">
                <a:hlinkClick r:id="rId3"/>
              </a:rPr>
              <a:t>-</a:t>
            </a:r>
            <a:r>
              <a:rPr lang="en-US" sz="1400" dirty="0" err="1">
                <a:hlinkClick r:id="rId3"/>
              </a:rPr>
              <a:t>sql-coursera_sqllite.ipynb</a:t>
            </a:r>
            <a:r>
              <a:rPr lang="en-US" sz="1400" dirty="0">
                <a:hlinkClick r:id="rId3"/>
              </a:rPr>
              <a:t> at main · </a:t>
            </a:r>
            <a:r>
              <a:rPr lang="en-US" sz="1400" dirty="0" err="1">
                <a:hlinkClick r:id="rId3"/>
              </a:rPr>
              <a:t>UmerSherdil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Data_Science_and_ML</a:t>
            </a:r>
            <a:r>
              <a:rPr lang="en-US" sz="1400" dirty="0">
                <a:hlinkClick r:id="rId3"/>
              </a:rPr>
              <a:t> (github.com)</a:t>
            </a: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259232-E7C3-6D9F-BD97-FF14178BE31A}"/>
              </a:ext>
            </a:extLst>
          </p:cNvPr>
          <p:cNvSpPr txBox="1">
            <a:spLocks/>
          </p:cNvSpPr>
          <p:nvPr/>
        </p:nvSpPr>
        <p:spPr>
          <a:xfrm>
            <a:off x="770011" y="1479577"/>
            <a:ext cx="10104817" cy="46796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Display 5 records where launch sites begin with the string 'CCA'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List the date when the first </a:t>
            </a:r>
            <a:r>
              <a:rPr lang="en-US" sz="1600" i="0" dirty="0" err="1">
                <a:solidFill>
                  <a:schemeClr val="tx1"/>
                </a:solidFill>
                <a:effectLst/>
                <a:latin typeface="-apple-system"/>
              </a:rPr>
              <a:t>succesful</a:t>
            </a: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 landing outcome in ground pad was </a:t>
            </a:r>
            <a:r>
              <a:rPr lang="en-US" sz="1600" i="0" dirty="0" err="1">
                <a:solidFill>
                  <a:schemeClr val="tx1"/>
                </a:solidFill>
                <a:effectLst/>
                <a:latin typeface="-apple-system"/>
              </a:rPr>
              <a:t>acheived</a:t>
            </a: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List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List the names of the </a:t>
            </a:r>
            <a:r>
              <a:rPr lang="en-US" sz="1600" i="0" dirty="0" err="1">
                <a:solidFill>
                  <a:schemeClr val="tx1"/>
                </a:solidFill>
                <a:effectLst/>
                <a:latin typeface="-apple-system"/>
              </a:rPr>
              <a:t>booster_versions</a:t>
            </a: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List the records which will display the month names, failure </a:t>
            </a:r>
            <a:r>
              <a:rPr lang="en-US" sz="1600" i="0" dirty="0" err="1">
                <a:solidFill>
                  <a:schemeClr val="tx1"/>
                </a:solidFill>
                <a:effectLst/>
                <a:latin typeface="-apple-system"/>
              </a:rPr>
              <a:t>landing_outcomes</a:t>
            </a: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 in drone ship ,booster versions, </a:t>
            </a:r>
            <a:r>
              <a:rPr lang="en-US" sz="1600" i="0" dirty="0" err="1">
                <a:solidFill>
                  <a:schemeClr val="tx1"/>
                </a:solidFill>
                <a:effectLst/>
                <a:latin typeface="-apple-system"/>
              </a:rPr>
              <a:t>launch_site</a:t>
            </a: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 for the months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Rank the count of successful </a:t>
            </a:r>
            <a:r>
              <a:rPr lang="en-US" sz="1600" i="0" dirty="0" err="1">
                <a:solidFill>
                  <a:schemeClr val="tx1"/>
                </a:solidFill>
                <a:effectLst/>
                <a:latin typeface="-apple-system"/>
              </a:rPr>
              <a:t>landing_outcomes</a:t>
            </a:r>
            <a:r>
              <a:rPr lang="en-US" sz="1600" i="0" dirty="0">
                <a:solidFill>
                  <a:schemeClr val="tx1"/>
                </a:solidFill>
                <a:effectLst/>
                <a:latin typeface="-apple-system"/>
              </a:rPr>
              <a:t> between the date 04-06-2010 and 20-03-2017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871008"/>
            <a:ext cx="10515600" cy="4016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hlinkClick r:id="rId3"/>
              </a:rPr>
              <a:t>Data_Science_and_ML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lab_jupyter_launch_site_location.ipynb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UmerSherdil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Data_Science_and_ML</a:t>
            </a:r>
            <a:r>
              <a:rPr lang="en-US" sz="1600" dirty="0">
                <a:hlinkClick r:id="rId3"/>
              </a:rPr>
              <a:t> (github.com)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79623D-39E5-8E31-1C6F-85D6DD0CE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614" y="1413694"/>
            <a:ext cx="9015549" cy="4457314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35837" y="6018594"/>
            <a:ext cx="8951960" cy="401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3"/>
              </a:rPr>
              <a:t>Data_Science_and_ML/spacex_dash_app.py at main · </a:t>
            </a:r>
            <a:r>
              <a:rPr lang="en-US" sz="1600" dirty="0" err="1">
                <a:hlinkClick r:id="rId3"/>
              </a:rPr>
              <a:t>UmerSherdil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Data_Science_and_ML</a:t>
            </a:r>
            <a:r>
              <a:rPr lang="en-US" sz="1600" dirty="0">
                <a:hlinkClick r:id="rId3"/>
              </a:rPr>
              <a:t> (github.com)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5B57D7-CB2C-51E2-5ED8-FDCEC4812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360"/>
          <a:stretch/>
        </p:blipFill>
        <p:spPr>
          <a:xfrm>
            <a:off x="1363269" y="1572864"/>
            <a:ext cx="9465461" cy="1933124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A727313-C4E5-5F07-1067-F3F48B6F8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269" y="3638517"/>
            <a:ext cx="9465461" cy="1933124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35837" y="6018594"/>
            <a:ext cx="8951960" cy="401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3"/>
              </a:rPr>
              <a:t>Data_Science_and_ML/spacex_dash_app.py at main · </a:t>
            </a:r>
            <a:r>
              <a:rPr lang="en-US" sz="1600" dirty="0" err="1">
                <a:hlinkClick r:id="rId3"/>
              </a:rPr>
              <a:t>UmerSherdil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Data_Science_and_ML</a:t>
            </a:r>
            <a:r>
              <a:rPr lang="en-US" sz="1600" dirty="0">
                <a:hlinkClick r:id="rId3"/>
              </a:rPr>
              <a:t> (github.com)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4FB1AD-A6F6-BEC2-2989-05CF0054B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4" y="2225746"/>
            <a:ext cx="11153132" cy="2936281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2297538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285922" cy="24530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-apple-system"/>
              </a:rPr>
              <a:t>Decision tree performs best on test data (88.89% accuracy).</a:t>
            </a:r>
          </a:p>
          <a:p>
            <a:r>
              <a:rPr lang="en-US" sz="2400" dirty="0">
                <a:latin typeface="-apple-system"/>
              </a:rPr>
              <a:t>The accuracy of Logistic Regression, SVM and KNNs is  83.34%. (On test data).</a:t>
            </a: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C23CA5-D5D2-1DDD-BCB5-D33FFE45F845}"/>
              </a:ext>
            </a:extLst>
          </p:cNvPr>
          <p:cNvGrpSpPr/>
          <p:nvPr/>
        </p:nvGrpSpPr>
        <p:grpSpPr>
          <a:xfrm>
            <a:off x="6380672" y="1524010"/>
            <a:ext cx="5155474" cy="4290336"/>
            <a:chOff x="6380672" y="1524010"/>
            <a:chExt cx="5155474" cy="429033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78AD449-9E73-4213-2377-CC31F0801D67}"/>
                </a:ext>
              </a:extLst>
            </p:cNvPr>
            <p:cNvSpPr txBox="1"/>
            <p:nvPr/>
          </p:nvSpPr>
          <p:spPr>
            <a:xfrm>
              <a:off x="6953560" y="1524010"/>
              <a:ext cx="1254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/>
                <a:t>Logistic</a:t>
              </a:r>
              <a:r>
                <a:rPr lang="de-DE" sz="1100" dirty="0"/>
                <a:t> Regression</a:t>
              </a:r>
              <a:endParaRPr lang="en-US" sz="11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DE977A-2A26-2E23-4E80-3E7ED9486784}"/>
                </a:ext>
              </a:extLst>
            </p:cNvPr>
            <p:cNvSpPr txBox="1"/>
            <p:nvPr/>
          </p:nvSpPr>
          <p:spPr>
            <a:xfrm>
              <a:off x="9808476" y="1549205"/>
              <a:ext cx="555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SVM</a:t>
              </a:r>
              <a:endParaRPr lang="en-US" sz="1100" dirty="0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1C814010-5B60-FE5B-3369-55E5FF2BC9F8}"/>
                </a:ext>
              </a:extLst>
            </p:cNvPr>
            <p:cNvGrpSpPr/>
            <p:nvPr/>
          </p:nvGrpSpPr>
          <p:grpSpPr>
            <a:xfrm>
              <a:off x="6380672" y="1825625"/>
              <a:ext cx="5155474" cy="3988721"/>
              <a:chOff x="6096000" y="1825625"/>
              <a:chExt cx="5155474" cy="3988721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AC7EE1B7-A9BA-D5A4-4506-803EC0288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1687" y="3981510"/>
                <a:ext cx="2539787" cy="1832836"/>
              </a:xfrm>
              <a:prstGeom prst="rect">
                <a:avLst/>
              </a:prstGeom>
              <a:ln>
                <a:solidFill>
                  <a:srgbClr val="0948CB"/>
                </a:solidFill>
              </a:ln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8A4AC1A7-CC54-C00F-69CD-054277D7C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1688" y="1825626"/>
                <a:ext cx="2539786" cy="1890074"/>
              </a:xfrm>
              <a:prstGeom prst="rect">
                <a:avLst/>
              </a:prstGeom>
              <a:ln>
                <a:solidFill>
                  <a:srgbClr val="0948CB"/>
                </a:solidFill>
              </a:ln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3F3F7B05-0AAF-370A-0EA1-3A9B6A43A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3976706"/>
                <a:ext cx="2399810" cy="1837457"/>
              </a:xfrm>
              <a:prstGeom prst="rect">
                <a:avLst/>
              </a:prstGeom>
              <a:ln>
                <a:solidFill>
                  <a:srgbClr val="0948CB"/>
                </a:solidFill>
              </a:ln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54231BB9-A2A2-EFD5-EB54-06DF1DC97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1825625"/>
                <a:ext cx="2399810" cy="1857704"/>
              </a:xfrm>
              <a:prstGeom prst="rect">
                <a:avLst/>
              </a:prstGeom>
              <a:ln>
                <a:solidFill>
                  <a:srgbClr val="0948CB"/>
                </a:solidFill>
              </a:ln>
            </p:spPr>
          </p:pic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BF9165F-BB48-D418-EE9F-9C97BC7FD1EB}"/>
                  </a:ext>
                </a:extLst>
              </p:cNvPr>
              <p:cNvSpPr txBox="1"/>
              <p:nvPr/>
            </p:nvSpPr>
            <p:spPr>
              <a:xfrm>
                <a:off x="6777195" y="3723334"/>
                <a:ext cx="10374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 err="1"/>
                  <a:t>Decision</a:t>
                </a:r>
                <a:r>
                  <a:rPr lang="de-DE" sz="1100" dirty="0"/>
                  <a:t> </a:t>
                </a:r>
                <a:r>
                  <a:rPr lang="de-DE" sz="1100" dirty="0" err="1"/>
                  <a:t>Tree</a:t>
                </a:r>
                <a:endParaRPr lang="en-US" sz="1100" dirty="0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715B01B-F44E-DA6F-BCD3-49ACA7482122}"/>
                  </a:ext>
                </a:extLst>
              </p:cNvPr>
              <p:cNvSpPr txBox="1"/>
              <p:nvPr/>
            </p:nvSpPr>
            <p:spPr>
              <a:xfrm>
                <a:off x="9036424" y="3737891"/>
                <a:ext cx="18903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/>
                  <a:t>K-</a:t>
                </a:r>
                <a:r>
                  <a:rPr lang="de-DE" sz="1100" dirty="0" err="1"/>
                  <a:t>Nearest</a:t>
                </a:r>
                <a:r>
                  <a:rPr lang="de-DE" sz="1100" dirty="0"/>
                  <a:t> </a:t>
                </a:r>
                <a:r>
                  <a:rPr lang="de-DE" sz="1100" dirty="0" err="1"/>
                  <a:t>Neighbors</a:t>
                </a:r>
                <a:r>
                  <a:rPr lang="de-DE" sz="1100" dirty="0"/>
                  <a:t> (KNNs)</a:t>
                </a:r>
                <a:endParaRPr lang="en-US" sz="1100" dirty="0"/>
              </a:p>
            </p:txBody>
          </p:sp>
        </p:grpSp>
      </p:grp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F3407FEA-A251-B014-050D-62D9EA43B9CA}"/>
              </a:ext>
            </a:extLst>
          </p:cNvPr>
          <p:cNvSpPr txBox="1">
            <a:spLocks/>
          </p:cNvSpPr>
          <p:nvPr/>
        </p:nvSpPr>
        <p:spPr>
          <a:xfrm>
            <a:off x="1658840" y="6049687"/>
            <a:ext cx="7416150" cy="401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hlinkClick r:id="rId7"/>
              </a:rPr>
              <a:t>Data_Science_and_ML</a:t>
            </a:r>
            <a:r>
              <a:rPr lang="en-US" sz="1600" dirty="0">
                <a:hlinkClick r:id="rId7"/>
              </a:rPr>
              <a:t>/</a:t>
            </a:r>
            <a:r>
              <a:rPr lang="en-US" sz="1600" dirty="0" err="1">
                <a:hlinkClick r:id="rId7"/>
              </a:rPr>
              <a:t>SpaceX_Machine</a:t>
            </a:r>
            <a:r>
              <a:rPr lang="en-US" sz="1600" dirty="0">
                <a:hlinkClick r:id="rId7"/>
              </a:rPr>
              <a:t> Learning Prediction_Part_5.ipynb at main · </a:t>
            </a:r>
            <a:r>
              <a:rPr lang="en-US" sz="1600" dirty="0" err="1">
                <a:hlinkClick r:id="rId7"/>
              </a:rPr>
              <a:t>UmerSherdil</a:t>
            </a:r>
            <a:r>
              <a:rPr lang="en-US" sz="1600" dirty="0">
                <a:hlinkClick r:id="rId7"/>
              </a:rPr>
              <a:t>/</a:t>
            </a:r>
            <a:r>
              <a:rPr lang="en-US" sz="1600" dirty="0" err="1">
                <a:hlinkClick r:id="rId7"/>
              </a:rPr>
              <a:t>Data_Science_and_ML</a:t>
            </a:r>
            <a:r>
              <a:rPr lang="en-US" sz="1600" dirty="0">
                <a:hlinkClick r:id="rId7"/>
              </a:rPr>
              <a:t> (github.com)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718271" cy="3161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launches increases with years. This makes sense as with time SpaceX improves the rocket design.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launch site has the highest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 L1, HEO, GEO and SSO have the highest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performs best on test data with an accuracy of 88.89%.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B3A45C2-8089-31BD-DE34-BB5B588B0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64" y="2079609"/>
            <a:ext cx="5054714" cy="2954054"/>
          </a:xfrm>
          <a:prstGeom prst="rect">
            <a:avLst/>
          </a:prstGeom>
          <a:ln>
            <a:solidFill>
              <a:srgbClr val="0948CB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F975A8-19EB-2BA7-5295-EA4083AABF44}"/>
              </a:ext>
            </a:extLst>
          </p:cNvPr>
          <p:cNvSpPr txBox="1">
            <a:spLocks/>
          </p:cNvSpPr>
          <p:nvPr/>
        </p:nvSpPr>
        <p:spPr>
          <a:xfrm>
            <a:off x="770012" y="2069757"/>
            <a:ext cx="3948638" cy="69932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</a:t>
            </a:r>
            <a:r>
              <a:rPr lang="de-DE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de-DE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de-DE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made</a:t>
            </a:r>
            <a:r>
              <a:rPr lang="de-DE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de-DE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 40 launch </a:t>
            </a:r>
            <a:r>
              <a:rPr lang="de-DE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de-DE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lighter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launched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 40.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508288-B0B8-6532-3C5D-BF43763E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69757"/>
            <a:ext cx="5418915" cy="3114718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 L1, HEO, GEO and SSO have the highest success rates.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40DF2F-BBB5-E27D-7441-9744B558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616" y="2082114"/>
            <a:ext cx="4464932" cy="3115330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past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made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LEO, ISS, PO and GTO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time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shifts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towards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VLEO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DEEEE8-42AB-C5B8-8F85-3273FBF4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65" y="2138767"/>
            <a:ext cx="4545046" cy="2916312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2000-4000 kg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mostly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sent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ISS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whereas,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relatively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(4000-8000 kg)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sent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GTO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D58EA9-C3E4-1368-F7F0-831B4D03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661" y="2057400"/>
            <a:ext cx="4603042" cy="3178834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significantly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time.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93E4DA-BAB3-B795-1168-8D674C07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588" y="2069757"/>
            <a:ext cx="4703023" cy="3213537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470E6E-706B-0EF2-379A-2C1B47DE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819" y="3047964"/>
            <a:ext cx="8279099" cy="1012868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AFF1E70-03CB-C60B-22DA-8DD11DA8C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23" y="3075137"/>
            <a:ext cx="10315575" cy="1466850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1379F3-7509-5430-D402-AE8F7697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533" y="3055755"/>
            <a:ext cx="8416934" cy="746489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51FFB4-B3EB-7673-3D7E-5446F988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3188426"/>
            <a:ext cx="9413240" cy="830580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FBB3CD-2A92-3FEE-2D85-99E047B4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6" y="3291976"/>
            <a:ext cx="11716147" cy="549049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36180"/>
            <a:ext cx="10306306" cy="438939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using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3F2AFF-A47C-B57E-2401-7512E65F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" y="3316146"/>
            <a:ext cx="11652069" cy="502842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5E97D32-3A0E-5CF7-8FE0-829FFF34A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3429000"/>
            <a:ext cx="10877550" cy="523875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1C227A-3A96-AE7D-DA67-6D8EAD74D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95" y="3436395"/>
            <a:ext cx="11716410" cy="758500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4FAB3E-CB67-1E44-E68E-0DCBA63C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052762"/>
            <a:ext cx="11658600" cy="752475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A6A9E4-C6F0-E77D-C733-9BE5B0964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8" y="3176453"/>
            <a:ext cx="11138263" cy="1195289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de-DE" dirty="0">
                <a:solidFill>
                  <a:srgbClr val="0B49CB"/>
                </a:solidFill>
                <a:latin typeface="Abadi"/>
              </a:rPr>
              <a:t>L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ocation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of all Launch Sites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BEC1F5-53F2-6259-1EBE-B4A1D280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75" y="1641406"/>
            <a:ext cx="8868650" cy="4584986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de-DE" dirty="0" err="1">
                <a:solidFill>
                  <a:srgbClr val="0B49CB"/>
                </a:solidFill>
                <a:latin typeface="Abadi"/>
              </a:rPr>
              <a:t>Success</a:t>
            </a:r>
            <a:r>
              <a:rPr lang="de-DE" dirty="0">
                <a:solidFill>
                  <a:srgbClr val="0B49CB"/>
                </a:solidFill>
                <a:latin typeface="Abadi"/>
              </a:rPr>
              <a:t>/</a:t>
            </a:r>
            <a:r>
              <a:rPr lang="de-DE" dirty="0" err="1">
                <a:solidFill>
                  <a:srgbClr val="0B49CB"/>
                </a:solidFill>
                <a:latin typeface="Abadi"/>
              </a:rPr>
              <a:t>Failed</a:t>
            </a:r>
            <a:r>
              <a:rPr lang="de-DE" dirty="0">
                <a:solidFill>
                  <a:srgbClr val="0B49CB"/>
                </a:solidFill>
                <a:latin typeface="Abadi"/>
              </a:rPr>
              <a:t> </a:t>
            </a:r>
            <a:r>
              <a:rPr lang="de-DE" dirty="0" err="1">
                <a:solidFill>
                  <a:srgbClr val="0B49CB"/>
                </a:solidFill>
                <a:latin typeface="Abadi"/>
              </a:rPr>
              <a:t>Launches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5DD734-0448-7B05-1011-1FA3C9AC0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49"/>
          <a:stretch/>
        </p:blipFill>
        <p:spPr>
          <a:xfrm>
            <a:off x="306521" y="1842610"/>
            <a:ext cx="6001619" cy="3512004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FB4C49-2624-EB55-1A53-182A18B5D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85"/>
          <a:stretch/>
        </p:blipFill>
        <p:spPr>
          <a:xfrm>
            <a:off x="6626671" y="1842611"/>
            <a:ext cx="5260035" cy="3519328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de-DE" dirty="0" err="1">
                <a:solidFill>
                  <a:srgbClr val="0B49CB"/>
                </a:solidFill>
                <a:latin typeface="Abadi"/>
              </a:rPr>
              <a:t>Distance</a:t>
            </a:r>
            <a:r>
              <a:rPr lang="de-DE" dirty="0">
                <a:solidFill>
                  <a:srgbClr val="0B49CB"/>
                </a:solidFill>
                <a:latin typeface="Abadi"/>
              </a:rPr>
              <a:t> </a:t>
            </a:r>
            <a:r>
              <a:rPr lang="de-DE" dirty="0" err="1">
                <a:solidFill>
                  <a:srgbClr val="0B49CB"/>
                </a:solidFill>
                <a:latin typeface="Abadi"/>
              </a:rPr>
              <a:t>between</a:t>
            </a:r>
            <a:r>
              <a:rPr lang="de-DE" dirty="0">
                <a:solidFill>
                  <a:srgbClr val="0B49CB"/>
                </a:solidFill>
                <a:latin typeface="Abadi"/>
              </a:rPr>
              <a:t> Launch Sites and </a:t>
            </a:r>
            <a:r>
              <a:rPr lang="de-DE" dirty="0" err="1">
                <a:solidFill>
                  <a:srgbClr val="0B49CB"/>
                </a:solidFill>
                <a:latin typeface="Abadi"/>
              </a:rPr>
              <a:t>its</a:t>
            </a:r>
            <a:r>
              <a:rPr lang="de-DE" dirty="0">
                <a:solidFill>
                  <a:srgbClr val="0B49CB"/>
                </a:solidFill>
                <a:latin typeface="Abadi"/>
              </a:rPr>
              <a:t> </a:t>
            </a:r>
            <a:r>
              <a:rPr lang="de-DE" dirty="0" err="1">
                <a:solidFill>
                  <a:srgbClr val="0B49CB"/>
                </a:solidFill>
                <a:latin typeface="Abadi"/>
              </a:rPr>
              <a:t>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804551"/>
            <a:ext cx="10143499" cy="350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aim of the analysis is to predict if the landing of the first stage rocket.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de-DE" dirty="0" err="1">
                <a:solidFill>
                  <a:srgbClr val="0B49CB"/>
                </a:solidFill>
                <a:latin typeface="Abadi"/>
              </a:rPr>
              <a:t>Success</a:t>
            </a:r>
            <a:r>
              <a:rPr lang="de-DE" dirty="0">
                <a:solidFill>
                  <a:srgbClr val="0B49CB"/>
                </a:solidFill>
                <a:latin typeface="Abadi"/>
              </a:rPr>
              <a:t> Rate </a:t>
            </a:r>
            <a:r>
              <a:rPr lang="de-DE" dirty="0" err="1">
                <a:solidFill>
                  <a:srgbClr val="0B49CB"/>
                </a:solidFill>
                <a:latin typeface="Abadi"/>
              </a:rPr>
              <a:t>of</a:t>
            </a:r>
            <a:r>
              <a:rPr lang="de-DE" dirty="0">
                <a:solidFill>
                  <a:srgbClr val="0B49CB"/>
                </a:solidFill>
                <a:latin typeface="Abadi"/>
              </a:rPr>
              <a:t> all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A96F2F-573A-5DA3-F1FC-6859A6403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60"/>
          <a:stretch/>
        </p:blipFill>
        <p:spPr>
          <a:xfrm>
            <a:off x="1363269" y="2677045"/>
            <a:ext cx="9465461" cy="1933124"/>
          </a:xfrm>
          <a:prstGeom prst="rect">
            <a:avLst/>
          </a:prstGeom>
          <a:ln>
            <a:solidFill>
              <a:srgbClr val="0948CB"/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10BA0F3-B917-E477-6772-AEBE32A42DF9}"/>
              </a:ext>
            </a:extLst>
          </p:cNvPr>
          <p:cNvSpPr txBox="1">
            <a:spLocks/>
          </p:cNvSpPr>
          <p:nvPr/>
        </p:nvSpPr>
        <p:spPr>
          <a:xfrm>
            <a:off x="734027" y="1825625"/>
            <a:ext cx="10551583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most successful launches from all sites.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de-DE" dirty="0" err="1">
                <a:solidFill>
                  <a:srgbClr val="0B49CB"/>
                </a:solidFill>
                <a:latin typeface="Abadi"/>
              </a:rPr>
              <a:t>Success</a:t>
            </a:r>
            <a:r>
              <a:rPr lang="de-DE" dirty="0">
                <a:solidFill>
                  <a:srgbClr val="0B49CB"/>
                </a:solidFill>
                <a:latin typeface="Abadi"/>
              </a:rPr>
              <a:t> Rate </a:t>
            </a:r>
            <a:r>
              <a:rPr lang="de-DE" dirty="0" err="1">
                <a:solidFill>
                  <a:srgbClr val="0B49CB"/>
                </a:solidFill>
                <a:latin typeface="Abadi"/>
              </a:rPr>
              <a:t>of</a:t>
            </a:r>
            <a:r>
              <a:rPr lang="de-DE" dirty="0">
                <a:solidFill>
                  <a:srgbClr val="0B49CB"/>
                </a:solidFill>
                <a:latin typeface="Abadi"/>
              </a:rPr>
              <a:t> KSC LC-39A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07C528-C1A6-62E1-A966-74098E31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583284"/>
            <a:ext cx="10424160" cy="2385048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de-DE" dirty="0" err="1">
                <a:solidFill>
                  <a:srgbClr val="0B49CB"/>
                </a:solidFill>
                <a:latin typeface="Abadi"/>
              </a:rPr>
              <a:t>Success</a:t>
            </a:r>
            <a:r>
              <a:rPr lang="de-DE" dirty="0">
                <a:solidFill>
                  <a:srgbClr val="0B49CB"/>
                </a:solidFill>
                <a:latin typeface="Abadi"/>
              </a:rPr>
              <a:t> Rate and Payload </a:t>
            </a:r>
            <a:r>
              <a:rPr lang="de-DE" dirty="0" err="1">
                <a:solidFill>
                  <a:srgbClr val="0B49CB"/>
                </a:solidFill>
                <a:latin typeface="Abadi"/>
              </a:rPr>
              <a:t>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84B46E-4549-B01A-D665-13391FDD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23" y="1438270"/>
            <a:ext cx="9435038" cy="2507039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E512F6-FB40-D9AC-E8DE-60EA0E343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23" y="4156377"/>
            <a:ext cx="9435038" cy="2151148"/>
          </a:xfrm>
          <a:prstGeom prst="rect">
            <a:avLst/>
          </a:prstGeom>
          <a:ln>
            <a:solidFill>
              <a:srgbClr val="0948CB"/>
            </a:solidFill>
          </a:ln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031D50-DE9E-8BB3-E18F-4A836D22DEE8}"/>
              </a:ext>
            </a:extLst>
          </p:cNvPr>
          <p:cNvSpPr txBox="1">
            <a:spLocks/>
          </p:cNvSpPr>
          <p:nvPr/>
        </p:nvSpPr>
        <p:spPr>
          <a:xfrm>
            <a:off x="1259823" y="6304350"/>
            <a:ext cx="10414662" cy="7795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lighter payloads is higher than the heavier payloads.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trees perform the best on test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9D52935-4CE7-F12D-062C-57868273B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47" y="2082114"/>
            <a:ext cx="4745902" cy="3281741"/>
          </a:xfrm>
          <a:prstGeom prst="rect">
            <a:avLst/>
          </a:prstGeom>
          <a:ln>
            <a:solidFill>
              <a:srgbClr val="0948CB"/>
            </a:solidFill>
          </a:ln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0833A8-302B-78E1-3E69-B68724CB7300}"/>
              </a:ext>
            </a:extLst>
          </p:cNvPr>
          <p:cNvGrpSpPr/>
          <p:nvPr/>
        </p:nvGrpSpPr>
        <p:grpSpPr>
          <a:xfrm>
            <a:off x="2989264" y="1593154"/>
            <a:ext cx="6174308" cy="4834057"/>
            <a:chOff x="6380672" y="1524010"/>
            <a:chExt cx="5155474" cy="429033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C7517D-A173-2B93-0485-A8AA179C3629}"/>
                </a:ext>
              </a:extLst>
            </p:cNvPr>
            <p:cNvSpPr txBox="1"/>
            <p:nvPr/>
          </p:nvSpPr>
          <p:spPr>
            <a:xfrm>
              <a:off x="6953560" y="1524010"/>
              <a:ext cx="1254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/>
                <a:t>Logistic</a:t>
              </a:r>
              <a:r>
                <a:rPr lang="de-DE" sz="1100" dirty="0"/>
                <a:t> Regression</a:t>
              </a:r>
              <a:endParaRPr lang="en-US" sz="1100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01D8821-1BD3-D231-B369-9E604C457D75}"/>
                </a:ext>
              </a:extLst>
            </p:cNvPr>
            <p:cNvSpPr txBox="1"/>
            <p:nvPr/>
          </p:nvSpPr>
          <p:spPr>
            <a:xfrm>
              <a:off x="9808476" y="1549205"/>
              <a:ext cx="555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SVM</a:t>
              </a:r>
              <a:endParaRPr lang="en-US" sz="1100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DA1140B4-339F-30A6-E0D8-DC14FA571BD6}"/>
                </a:ext>
              </a:extLst>
            </p:cNvPr>
            <p:cNvGrpSpPr/>
            <p:nvPr/>
          </p:nvGrpSpPr>
          <p:grpSpPr>
            <a:xfrm>
              <a:off x="6380672" y="1825625"/>
              <a:ext cx="5155474" cy="3988721"/>
              <a:chOff x="6096000" y="1825625"/>
              <a:chExt cx="5155474" cy="3988721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E0821CCE-5FD8-E83F-770C-D48C56244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1687" y="3981510"/>
                <a:ext cx="2539787" cy="1832836"/>
              </a:xfrm>
              <a:prstGeom prst="rect">
                <a:avLst/>
              </a:prstGeom>
              <a:ln>
                <a:solidFill>
                  <a:srgbClr val="0948CB"/>
                </a:solidFill>
              </a:ln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F6BE580B-FEFB-27FE-4CC1-5C62EF326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1688" y="1825626"/>
                <a:ext cx="2539786" cy="1890074"/>
              </a:xfrm>
              <a:prstGeom prst="rect">
                <a:avLst/>
              </a:prstGeom>
              <a:ln>
                <a:solidFill>
                  <a:srgbClr val="0948CB"/>
                </a:solidFill>
              </a:ln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00A4F750-0CA3-361F-8E7D-9F12A20DB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3976706"/>
                <a:ext cx="2399810" cy="1837457"/>
              </a:xfrm>
              <a:prstGeom prst="rect">
                <a:avLst/>
              </a:prstGeom>
              <a:ln>
                <a:solidFill>
                  <a:srgbClr val="0948CB"/>
                </a:solidFill>
              </a:ln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20FB80E0-7469-8E75-DA71-32DC9C180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1825625"/>
                <a:ext cx="2399810" cy="1857704"/>
              </a:xfrm>
              <a:prstGeom prst="rect">
                <a:avLst/>
              </a:prstGeom>
              <a:ln>
                <a:solidFill>
                  <a:srgbClr val="0948CB"/>
                </a:solidFill>
              </a:ln>
            </p:spPr>
          </p:pic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55B519C-B31F-2CFD-59A5-2B625EA1F1EF}"/>
                  </a:ext>
                </a:extLst>
              </p:cNvPr>
              <p:cNvSpPr txBox="1"/>
              <p:nvPr/>
            </p:nvSpPr>
            <p:spPr>
              <a:xfrm>
                <a:off x="6777195" y="3723334"/>
                <a:ext cx="10374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 err="1"/>
                  <a:t>Decision</a:t>
                </a:r>
                <a:r>
                  <a:rPr lang="de-DE" sz="1100" dirty="0"/>
                  <a:t> </a:t>
                </a:r>
                <a:r>
                  <a:rPr lang="de-DE" sz="1100" dirty="0" err="1"/>
                  <a:t>Tree</a:t>
                </a:r>
                <a:endParaRPr lang="en-US" sz="1100" dirty="0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369AF86-ECF7-C890-FC3D-F1438F60A2F9}"/>
                  </a:ext>
                </a:extLst>
              </p:cNvPr>
              <p:cNvSpPr txBox="1"/>
              <p:nvPr/>
            </p:nvSpPr>
            <p:spPr>
              <a:xfrm>
                <a:off x="9036424" y="3737891"/>
                <a:ext cx="18903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/>
                  <a:t>K-</a:t>
                </a:r>
                <a:r>
                  <a:rPr lang="de-DE" sz="1100" dirty="0" err="1"/>
                  <a:t>Nearest</a:t>
                </a:r>
                <a:r>
                  <a:rPr lang="de-DE" sz="1100" dirty="0"/>
                  <a:t> </a:t>
                </a:r>
                <a:r>
                  <a:rPr lang="de-DE" sz="1100" dirty="0" err="1"/>
                  <a:t>Neighbors</a:t>
                </a:r>
                <a:r>
                  <a:rPr lang="de-DE" sz="1100" dirty="0"/>
                  <a:t> (KNNs)</a:t>
                </a:r>
                <a:endParaRPr 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A2C6EB-3145-A674-8C12-9C95B57BE9D7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718271" cy="3161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launches increases with years. This makes sense as with time SpaceX improves the rocket design.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launch site has the highest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 L1, HEO, GEO and SSO have the highest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payloads perform better than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performs best on test data with an accuracy of 88.89%.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through SpaceX REST API and Web Scrapping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Exploratory data analysis performed using pandas.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built, tuned and evaluated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sklearn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(Logistic Regression, SVM, Decision Trees, K-Nearest Neighbors).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 collected using SpaceX API and Web Scrapping from Wikipedia.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provides data about launches. For example, the type of rocket used, payload delivered, launch and landing specifications and landing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from Wikipedia tables was done using Beautiful Soup.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 to retrieve data from API.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Converting data to JSON.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Helper functions to fetch useful data from API.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Creating a Python dictionary.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Creating Pandas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hlinkClick r:id="rId4"/>
              </a:rPr>
              <a:t>Data_Science_and_ML</a:t>
            </a:r>
            <a:r>
              <a:rPr lang="en-US" sz="1600" dirty="0">
                <a:hlinkClick r:id="rId4"/>
              </a:rPr>
              <a:t>/</a:t>
            </a:r>
            <a:r>
              <a:rPr lang="en-US" sz="1600" dirty="0" err="1">
                <a:hlinkClick r:id="rId4"/>
              </a:rPr>
              <a:t>jupyter</a:t>
            </a:r>
            <a:r>
              <a:rPr lang="en-US" sz="1600" dirty="0">
                <a:hlinkClick r:id="rId4"/>
              </a:rPr>
              <a:t>-labs-</a:t>
            </a:r>
            <a:r>
              <a:rPr lang="en-US" sz="1600" dirty="0" err="1">
                <a:hlinkClick r:id="rId4"/>
              </a:rPr>
              <a:t>spacex</a:t>
            </a:r>
            <a:r>
              <a:rPr lang="en-US" sz="1600" dirty="0">
                <a:hlinkClick r:id="rId4"/>
              </a:rPr>
              <a:t>-data-collection-</a:t>
            </a:r>
            <a:r>
              <a:rPr lang="en-US" sz="1600" dirty="0" err="1">
                <a:hlinkClick r:id="rId4"/>
              </a:rPr>
              <a:t>api.ipynb</a:t>
            </a:r>
            <a:r>
              <a:rPr lang="en-US" sz="1600" dirty="0">
                <a:hlinkClick r:id="rId4"/>
              </a:rPr>
              <a:t> at main · </a:t>
            </a:r>
            <a:r>
              <a:rPr lang="en-US" sz="1600" dirty="0" err="1">
                <a:hlinkClick r:id="rId4"/>
              </a:rPr>
              <a:t>UmerSherdil</a:t>
            </a:r>
            <a:r>
              <a:rPr lang="en-US" sz="1600" dirty="0">
                <a:hlinkClick r:id="rId4"/>
              </a:rPr>
              <a:t>/</a:t>
            </a:r>
            <a:r>
              <a:rPr lang="en-US" sz="1600" dirty="0" err="1">
                <a:hlinkClick r:id="rId4"/>
              </a:rPr>
              <a:t>Data_Science_and_ML</a:t>
            </a:r>
            <a:r>
              <a:rPr lang="en-US" sz="1600" dirty="0">
                <a:hlinkClick r:id="rId4"/>
              </a:rPr>
              <a:t>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D94F7E-4B9C-2BD6-F13A-71DD2E5D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291" y="1871798"/>
            <a:ext cx="2659244" cy="663247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8EAB6AE-4AA0-7739-388F-CE7648C5C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528" y="2640294"/>
            <a:ext cx="4666487" cy="583311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DB1D67-4777-59FD-F43C-360B4DBE1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971" y="3429000"/>
            <a:ext cx="1326939" cy="336787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105FCBF-2BD9-A962-FFD6-546E19641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041" y="3845840"/>
            <a:ext cx="1313968" cy="1219664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7BEDDE7-25CA-40FE-CB04-372657312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171" y="3437327"/>
            <a:ext cx="3159014" cy="1946599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B76498-4282-40E5-A715-520B2C8112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2234" y="5489175"/>
            <a:ext cx="2128473" cy="413092"/>
          </a:xfrm>
          <a:prstGeom prst="rect">
            <a:avLst/>
          </a:prstGeom>
          <a:ln>
            <a:solidFill>
              <a:srgbClr val="0948CB"/>
            </a:solidFill>
          </a:ln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3C79F4E-E91A-ACF7-B94B-CA0A811A5CFC}"/>
              </a:ext>
            </a:extLst>
          </p:cNvPr>
          <p:cNvSpPr txBox="1"/>
          <p:nvPr/>
        </p:nvSpPr>
        <p:spPr>
          <a:xfrm>
            <a:off x="6766843" y="2046270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7662C61-F3A2-E8E2-101C-53F58ABB50A3}"/>
              </a:ext>
            </a:extLst>
          </p:cNvPr>
          <p:cNvSpPr txBox="1"/>
          <p:nvPr/>
        </p:nvSpPr>
        <p:spPr>
          <a:xfrm>
            <a:off x="6068447" y="2755260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E9C5E1-F718-2158-C890-A463B67F7884}"/>
              </a:ext>
            </a:extLst>
          </p:cNvPr>
          <p:cNvSpPr txBox="1"/>
          <p:nvPr/>
        </p:nvSpPr>
        <p:spPr>
          <a:xfrm>
            <a:off x="5886890" y="4116264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ED1F4E6-68E3-B555-CE27-69C9CD57FDBA}"/>
              </a:ext>
            </a:extLst>
          </p:cNvPr>
          <p:cNvSpPr txBox="1"/>
          <p:nvPr/>
        </p:nvSpPr>
        <p:spPr>
          <a:xfrm>
            <a:off x="7661357" y="4117592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465C9C5-22AC-79BA-14BB-DBF2439B1767}"/>
              </a:ext>
            </a:extLst>
          </p:cNvPr>
          <p:cNvSpPr txBox="1"/>
          <p:nvPr/>
        </p:nvSpPr>
        <p:spPr>
          <a:xfrm>
            <a:off x="8163610" y="5486545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DDBA494A-BAD8-DD43-C0AC-5E66A03B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681" y="1845446"/>
            <a:ext cx="2657174" cy="1566388"/>
          </a:xfrm>
          <a:prstGeom prst="rect">
            <a:avLst/>
          </a:prstGeom>
          <a:ln>
            <a:solidFill>
              <a:srgbClr val="0948CB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63492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method to retrieve data from HTML.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 all tables.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Extracting column names.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Preparing dictionary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Filling dictionary with values from table.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hlinkClick r:id="rId4"/>
              </a:rPr>
              <a:t>Data_Science_and_ML</a:t>
            </a:r>
            <a:r>
              <a:rPr lang="en-US" sz="1600" dirty="0">
                <a:hlinkClick r:id="rId4"/>
              </a:rPr>
              <a:t>/</a:t>
            </a:r>
            <a:r>
              <a:rPr lang="en-US" sz="1600" dirty="0" err="1">
                <a:hlinkClick r:id="rId4"/>
              </a:rPr>
              <a:t>jupyter</a:t>
            </a:r>
            <a:r>
              <a:rPr lang="en-US" sz="1600" dirty="0">
                <a:hlinkClick r:id="rId4"/>
              </a:rPr>
              <a:t>-labs-</a:t>
            </a:r>
            <a:r>
              <a:rPr lang="en-US" sz="1600" dirty="0" err="1">
                <a:hlinkClick r:id="rId4"/>
              </a:rPr>
              <a:t>webscraping.ipynb</a:t>
            </a:r>
            <a:r>
              <a:rPr lang="en-US" sz="1600" dirty="0">
                <a:hlinkClick r:id="rId4"/>
              </a:rPr>
              <a:t> at main · </a:t>
            </a:r>
            <a:r>
              <a:rPr lang="en-US" sz="1600" dirty="0" err="1">
                <a:hlinkClick r:id="rId4"/>
              </a:rPr>
              <a:t>UmerSherdil</a:t>
            </a:r>
            <a:r>
              <a:rPr lang="en-US" sz="1600" dirty="0">
                <a:hlinkClick r:id="rId4"/>
              </a:rPr>
              <a:t>/</a:t>
            </a:r>
            <a:r>
              <a:rPr lang="en-US" sz="1600" dirty="0" err="1">
                <a:hlinkClick r:id="rId4"/>
              </a:rPr>
              <a:t>Data_Science_and_ML</a:t>
            </a:r>
            <a:r>
              <a:rPr lang="en-US" sz="1600" dirty="0">
                <a:hlinkClick r:id="rId4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004F91-90C2-E456-5DE0-46A750B9D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059" y="1862612"/>
            <a:ext cx="1921075" cy="133511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155E1AA-F005-EBA4-B475-DF059AC0E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772" y="2091874"/>
            <a:ext cx="2577382" cy="138569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6F7F7E9-2D65-3530-B583-59747AD7A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108" y="2294130"/>
            <a:ext cx="1704228" cy="178350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A1D2D9-37D9-DD60-5A45-E509A38FC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294" y="2556520"/>
            <a:ext cx="2292621" cy="809161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A4DC1EE-3551-18E3-ADB8-51E20EE2A8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7939" y="3555568"/>
            <a:ext cx="3713351" cy="1760768"/>
          </a:xfrm>
          <a:prstGeom prst="rect">
            <a:avLst/>
          </a:prstGeom>
          <a:ln>
            <a:solidFill>
              <a:srgbClr val="0948CB"/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2466073-AEA5-C878-6619-F9AD6951FD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7836" y="5507719"/>
            <a:ext cx="1653872" cy="192311"/>
          </a:xfrm>
          <a:prstGeom prst="rect">
            <a:avLst/>
          </a:prstGeom>
          <a:ln>
            <a:solidFill>
              <a:srgbClr val="0948CB"/>
            </a:solidFill>
          </a:ln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63D5926-DF55-53FF-569A-24FAE768E77F}"/>
              </a:ext>
            </a:extLst>
          </p:cNvPr>
          <p:cNvSpPr txBox="1"/>
          <p:nvPr/>
        </p:nvSpPr>
        <p:spPr>
          <a:xfrm>
            <a:off x="5820638" y="1736170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827BA0-054C-B524-17B6-35F1CC694BAA}"/>
              </a:ext>
            </a:extLst>
          </p:cNvPr>
          <p:cNvSpPr txBox="1"/>
          <p:nvPr/>
        </p:nvSpPr>
        <p:spPr>
          <a:xfrm>
            <a:off x="5820354" y="2196670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2508677-B1BA-738B-6F2F-5A4ACE4F4BE9}"/>
              </a:ext>
            </a:extLst>
          </p:cNvPr>
          <p:cNvSpPr txBox="1"/>
          <p:nvPr/>
        </p:nvSpPr>
        <p:spPr>
          <a:xfrm>
            <a:off x="5821966" y="2715513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F8D26C-FBB7-5E9A-E9AE-0BCE34F447AB}"/>
              </a:ext>
            </a:extLst>
          </p:cNvPr>
          <p:cNvSpPr txBox="1"/>
          <p:nvPr/>
        </p:nvSpPr>
        <p:spPr>
          <a:xfrm>
            <a:off x="8437037" y="2380558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</a:t>
            </a:r>
            <a:endParaRPr lang="en-US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92794FF-651B-206D-A24B-6BA4D3080A09}"/>
              </a:ext>
            </a:extLst>
          </p:cNvPr>
          <p:cNvSpPr txBox="1"/>
          <p:nvPr/>
        </p:nvSpPr>
        <p:spPr>
          <a:xfrm>
            <a:off x="5824624" y="1946893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8193B68-06D1-AD23-16B2-D2419B49D267}"/>
              </a:ext>
            </a:extLst>
          </p:cNvPr>
          <p:cNvSpPr txBox="1"/>
          <p:nvPr/>
        </p:nvSpPr>
        <p:spPr>
          <a:xfrm>
            <a:off x="6551614" y="4275515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</a:t>
            </a:r>
            <a:endParaRPr lang="en-US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335CB37-F8EF-835B-7BFA-A294DD55B3ED}"/>
              </a:ext>
            </a:extLst>
          </p:cNvPr>
          <p:cNvSpPr txBox="1"/>
          <p:nvPr/>
        </p:nvSpPr>
        <p:spPr>
          <a:xfrm>
            <a:off x="7611865" y="5428111"/>
            <a:ext cx="4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1328</Words>
  <Application>Microsoft Office PowerPoint</Application>
  <PresentationFormat>Breitbild</PresentationFormat>
  <Paragraphs>214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5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Umer Sherdil Paracha</cp:lastModifiedBy>
  <cp:revision>495</cp:revision>
  <dcterms:created xsi:type="dcterms:W3CDTF">2021-04-29T18:58:34Z</dcterms:created>
  <dcterms:modified xsi:type="dcterms:W3CDTF">2022-07-13T15:50:16Z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